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95" r:id="rId2"/>
    <p:sldId id="316" r:id="rId3"/>
    <p:sldId id="466" r:id="rId4"/>
    <p:sldId id="467" r:id="rId5"/>
    <p:sldId id="468" r:id="rId6"/>
    <p:sldId id="477" r:id="rId7"/>
    <p:sldId id="484" r:id="rId8"/>
    <p:sldId id="478" r:id="rId9"/>
    <p:sldId id="474" r:id="rId10"/>
    <p:sldId id="475" r:id="rId11"/>
    <p:sldId id="476" r:id="rId12"/>
    <p:sldId id="472" r:id="rId13"/>
    <p:sldId id="473" r:id="rId14"/>
    <p:sldId id="491" r:id="rId15"/>
    <p:sldId id="470" r:id="rId16"/>
    <p:sldId id="479" r:id="rId17"/>
    <p:sldId id="482" r:id="rId18"/>
    <p:sldId id="483" r:id="rId19"/>
    <p:sldId id="492" r:id="rId20"/>
    <p:sldId id="493" r:id="rId21"/>
    <p:sldId id="4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07B9D-BB77-4FE5-A9F5-0999D36B7C0C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C817-3888-46D5-BC47-BBB3EDD98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2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7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918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1352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http://www.uncg.edu/cla/LionPrepGrk.html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7F7839F-EE6B-421F-A9D6-0530BE1FF5EE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92823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http://www.uncg.edu/cla/LionPrepGrk.html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0870D2C-6DEF-418A-9213-2F0498A9DE2B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8686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759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6E96F-B5D4-4BAA-BD41-C4D119387F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9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2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Kenneth </a:t>
            </a:r>
            <a:r>
              <a:rPr lang="en-US" b="0" i="0" dirty="0" err="1" smtClean="0"/>
              <a:t>Berding</a:t>
            </a:r>
            <a:r>
              <a:rPr lang="en-US" b="0" i="0" dirty="0" smtClean="0"/>
              <a:t>.</a:t>
            </a:r>
            <a:r>
              <a:rPr lang="en-US" b="0" i="0" baseline="0" dirty="0" smtClean="0"/>
              <a:t> </a:t>
            </a:r>
            <a:r>
              <a:rPr lang="en-US" b="0" i="1" dirty="0" smtClean="0"/>
              <a:t>Sing and Learn New Testament Greek </a:t>
            </a:r>
            <a:r>
              <a:rPr lang="en-US" b="0" i="0" dirty="0" smtClean="0"/>
              <a:t>(Zondervan</a:t>
            </a:r>
            <a:r>
              <a:rPr lang="en-US" b="0" i="0" baseline="0" dirty="0" smtClean="0"/>
              <a:t>, 2008). </a:t>
            </a:r>
            <a:r>
              <a:rPr lang="en-US" b="0" i="0" dirty="0" smtClean="0"/>
              <a:t>Does not include</a:t>
            </a:r>
            <a:r>
              <a:rPr lang="en-US" b="0" i="0" baseline="0" dirty="0" smtClean="0"/>
              <a:t>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ἀμφί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b="0" i="0" baseline="0" dirty="0" smtClean="0"/>
              <a:t>or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ἀνά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b="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01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Kenneth </a:t>
            </a:r>
            <a:r>
              <a:rPr lang="en-US" b="0" i="0" dirty="0" err="1" smtClean="0"/>
              <a:t>Berding</a:t>
            </a:r>
            <a:r>
              <a:rPr lang="en-US" b="0" i="0" dirty="0" smtClean="0"/>
              <a:t>.</a:t>
            </a:r>
            <a:r>
              <a:rPr lang="en-US" b="0" i="0" baseline="0" dirty="0" smtClean="0"/>
              <a:t> </a:t>
            </a:r>
            <a:r>
              <a:rPr lang="en-US" b="0" i="1" dirty="0" smtClean="0"/>
              <a:t>Sing and Learn New Testament Greek </a:t>
            </a:r>
            <a:r>
              <a:rPr lang="en-US" b="0" i="0" dirty="0" smtClean="0"/>
              <a:t>(Zondervan</a:t>
            </a:r>
            <a:r>
              <a:rPr lang="en-US" b="0" i="0" baseline="0" dirty="0" smtClean="0"/>
              <a:t>, 2008). </a:t>
            </a:r>
            <a:r>
              <a:rPr lang="en-US" b="0" i="0" dirty="0" smtClean="0"/>
              <a:t>Does not include</a:t>
            </a:r>
            <a:r>
              <a:rPr lang="en-US" b="0" i="0" baseline="0" dirty="0" smtClean="0"/>
              <a:t>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ἀμφί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b="0" i="0" baseline="0" dirty="0" smtClean="0"/>
              <a:t>or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ἀνά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b="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http://www.youtube.com/watch?v=ITXrRHBA5OM - School</a:t>
            </a:r>
            <a:r>
              <a:rPr lang="en-US" baseline="0" dirty="0" smtClean="0"/>
              <a:t>house Rock: Grammar Rock</a:t>
            </a:r>
            <a:r>
              <a:rPr lang="en-US" baseline="0" smtClean="0"/>
              <a:t>: </a:t>
            </a:r>
            <a:r>
              <a:rPr lang="en-US" b="0" smtClean="0"/>
              <a:t>Prepositions</a:t>
            </a:r>
            <a:endParaRPr lang="en-US" b="0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Posted in YouTube multiple times </a:t>
            </a: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96E96F-B5D4-4BAA-BD41-C4D119387F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84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smtClean="0"/>
              <a:t>Kenneth </a:t>
            </a:r>
            <a:r>
              <a:rPr lang="en-US" b="0" i="0" dirty="0" err="1" smtClean="0"/>
              <a:t>Berding</a:t>
            </a:r>
            <a:r>
              <a:rPr lang="en-US" b="0" i="0" dirty="0" smtClean="0"/>
              <a:t>.</a:t>
            </a:r>
            <a:r>
              <a:rPr lang="en-US" b="0" i="0" baseline="0" dirty="0" smtClean="0"/>
              <a:t> </a:t>
            </a:r>
            <a:r>
              <a:rPr lang="en-US" b="0" i="1" dirty="0" smtClean="0"/>
              <a:t>Sing and Learn New Testament Greek </a:t>
            </a:r>
            <a:r>
              <a:rPr lang="en-US" b="0" i="0" dirty="0" smtClean="0"/>
              <a:t>(Zondervan</a:t>
            </a:r>
            <a:r>
              <a:rPr lang="en-US" b="0" i="0" baseline="0" dirty="0" smtClean="0"/>
              <a:t>, 2008). </a:t>
            </a:r>
            <a:r>
              <a:rPr lang="en-US" b="0" i="0" dirty="0" smtClean="0"/>
              <a:t> Does not include</a:t>
            </a:r>
            <a:r>
              <a:rPr lang="en-US" b="0" i="0" baseline="0" dirty="0" smtClean="0"/>
              <a:t>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ἀμφί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b="0" i="0" baseline="0" dirty="0" smtClean="0"/>
              <a:t>or </a:t>
            </a:r>
            <a:r>
              <a:rPr lang="el-GR" sz="12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ἀνά</a:t>
            </a:r>
            <a:r>
              <a:rPr lang="el-GR" sz="12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b="0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DC817-3888-46D5-BC47-BBB3EDD982A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B7B29AE-796B-4F0B-BA85-2A8F03771B12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357842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C13F283-26C4-4C77-9AFA-B1225965D3C8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54242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8CB6DEF-8ED2-4B44-92DE-08F2D47C60C8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5612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407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C13F283-26C4-4C77-9AFA-B1225965D3C8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78878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7409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1pPr>
            <a:lvl2pPr marL="725268" indent="-27894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2pPr>
            <a:lvl3pPr marL="1115797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3pPr>
            <a:lvl4pPr marL="1562115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4pPr>
            <a:lvl5pPr marL="2008434" indent="-223159" eaLnBrk="0" hangingPunct="0">
              <a:defRPr sz="2300">
                <a:solidFill>
                  <a:schemeClr val="tx1"/>
                </a:solidFill>
                <a:latin typeface="Times New Roman" charset="0"/>
              </a:defRPr>
            </a:lvl5pPr>
            <a:lvl6pPr marL="2454753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6pPr>
            <a:lvl7pPr marL="2901071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7pPr>
            <a:lvl8pPr marL="3347390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8pPr>
            <a:lvl9pPr marL="3793708" indent="-223159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EA5D570-8039-4491-B839-E58B8990966D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0548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5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3680-D0BC-4BCF-840F-2A0CA9B9CFB5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7A234-9E2C-415E-972C-286DA9D67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6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major@l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Everyone:</a:t>
            </a:r>
            <a:b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New Digital Resource for Beginning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</a:t>
            </a:r>
            <a:b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6: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Prepositions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9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edition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Wilfred E. Major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wmajor@lsu.edu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1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ἐν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in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on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παρ’ 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beside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περί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about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πρός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to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σύν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prepositions</a:t>
            </a:r>
            <a:r>
              <a:rPr lang="en-US" dirty="0">
                <a:solidFill>
                  <a:schemeClr val="bg1"/>
                </a:solidFill>
              </a:rPr>
              <a:t> with nouns in the </a:t>
            </a:r>
            <a:r>
              <a:rPr lang="en-US" dirty="0" smtClean="0">
                <a:solidFill>
                  <a:srgbClr val="FFFF00"/>
                </a:solidFill>
              </a:rPr>
              <a:t>dative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ἀντί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ἀνθ’ 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opposite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from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διά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δι’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ἐκ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ἐξ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from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on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κατά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κατ’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down </a:t>
            </a:r>
            <a:endParaRPr lang="en-US" sz="2000" dirty="0">
              <a:solidFill>
                <a:schemeClr val="bg1"/>
              </a:solidFill>
              <a:latin typeface="Palatino Linotype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81200"/>
            <a:ext cx="441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beside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περί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about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before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πρός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to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ὑπέρ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over 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under, by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3400" y="6172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prepositions</a:t>
            </a:r>
            <a:r>
              <a:rPr lang="en-US" dirty="0">
                <a:solidFill>
                  <a:schemeClr val="bg1"/>
                </a:solidFill>
              </a:rPr>
              <a:t> with nouns in the </a:t>
            </a:r>
            <a:r>
              <a:rPr lang="en-US" dirty="0" smtClean="0">
                <a:solidFill>
                  <a:srgbClr val="FFFF00"/>
                </a:solidFill>
              </a:rPr>
              <a:t>genitive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Greek lion preposi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134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Greek lion preposi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3700"/>
            <a:ext cx="8839200" cy="134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7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prepositions without a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lion</a:t>
            </a:r>
          </a:p>
          <a:p>
            <a:pPr>
              <a:defRPr/>
            </a:pP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ἀμφί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around </a:t>
            </a:r>
            <a:endParaRPr lang="el-GR" sz="28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8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ἀντί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opposite</a:t>
            </a:r>
            <a:endParaRPr lang="en-US" sz="28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8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διά</a:t>
            </a: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through </a:t>
            </a:r>
          </a:p>
          <a:p>
            <a:pPr>
              <a:defRPr/>
            </a:pPr>
            <a:r>
              <a:rPr lang="el-GR" sz="28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πρό</a:t>
            </a:r>
            <a:r>
              <a:rPr lang="el-GR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before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ἀμφί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ἀμφ’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around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up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ἀντί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ἀντ’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ἀνθ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’ 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opposite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ἀπ’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from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διά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δι’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εἰς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into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ἐκ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ἐξ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out of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ἐν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ἐγ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ἐμ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in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on</a:t>
            </a: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80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κατά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κατ’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καθ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down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μεθ’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with, after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beside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περί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 about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Palatino Linotype" pitchFamily="18" charset="0"/>
              </a:rPr>
              <a:t>(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ο </a:t>
            </a:r>
            <a:r>
              <a:rPr lang="en-US" sz="2000" i="1" dirty="0" smtClean="0">
                <a:solidFill>
                  <a:schemeClr val="bg1"/>
                </a:solidFill>
                <a:latin typeface="Palatino Linotype" pitchFamily="18" charset="0"/>
              </a:rPr>
              <a:t>can contract)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before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πρός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to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σύν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συγ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συμ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συλ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-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ὑπέρ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above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ὑφ’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under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" y="5562600"/>
            <a:ext cx="899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Prepositions</a:t>
            </a:r>
            <a:r>
              <a:rPr lang="en-US" dirty="0" smtClean="0">
                <a:solidFill>
                  <a:schemeClr val="bg1"/>
                </a:solidFill>
              </a:rPr>
              <a:t> often double as prefixes for verbs. 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</a:rPr>
              <a:t>When they are attached to verbs, their final vowels can drop </a:t>
            </a:r>
          </a:p>
          <a:p>
            <a:pPr algn="ctr" eaLnBrk="1" hangingPunct="1"/>
            <a:r>
              <a:rPr lang="en-US" sz="2000" dirty="0" smtClean="0">
                <a:solidFill>
                  <a:schemeClr val="bg1"/>
                </a:solidFill>
              </a:rPr>
              <a:t>and/or the adjacent consonant assimilates to the first sound of the verb. </a:t>
            </a:r>
          </a:p>
        </p:txBody>
      </p:sp>
    </p:spTree>
    <p:extLst>
      <p:ext uri="{BB962C8B-B14F-4D97-AF65-F5344CB8AC3E}">
        <p14:creationId xmlns:p14="http://schemas.microsoft.com/office/powerpoint/2010/main" val="15731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Building a Greek verb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 verbs in the vocabulary from Unit 2 have prefixes: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ἀνίστημι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ἀνα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ἵστημι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raise, appoint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ἀποδίδωμι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ἀπο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δίδωμι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give back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ἀφίημι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ἀπο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ἵημι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go, allow, forgive 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ἐπιτίθημι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ἐπι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τίθημι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 on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καθίστημι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κατα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ἵστημι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 down, establish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παραδίδωμι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παρα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δίδωμι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 over, deliver</a:t>
            </a:r>
            <a:endParaRPr lang="el-G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πάρειμι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παρα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εἰμί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present </a:t>
            </a: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παρίστημι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παρα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ἵστημι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endParaRPr lang="el-G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προστίθημι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προς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τίθημι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το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l-GR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Vocabulary: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ἀμφί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around </a:t>
            </a:r>
            <a:endParaRPr lang="el-GR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up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ἀντί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opposite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ἀπό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from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διά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through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into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ἐξ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out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of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ἐν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ἐπί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ο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κατά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down </a:t>
            </a:r>
            <a:endParaRPr lang="el-GR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μετά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with, after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beside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περί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about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πρό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before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πρός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to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σύν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with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ὑπέρ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above 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ὑπό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under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l-GR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Vocabulary: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ἄχρι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ς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)</a:t>
            </a: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ἀπό</a:t>
            </a:r>
            <a:r>
              <a:rPr lang="el-GR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from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διά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through 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into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,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ἐξ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out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of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ἐν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ἐπί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ο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κατά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down 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μετά</a:t>
            </a:r>
            <a:r>
              <a:rPr lang="el-GR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with, after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παρά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beside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περί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about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πρό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before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πρός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to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σύν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with 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ὑπέρ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above</a:t>
            </a:r>
            <a:endParaRPr lang="en-US" sz="2400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ὑπό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under</a:t>
            </a:r>
            <a:r>
              <a:rPr lang="en-US" sz="2400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hart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33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6: Greek Prepositions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Prepositions in Greek for the most part work as they do in English. The principal difference is that the meaning and usage of a preposition change somewhat depending on the case of the noun.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Remember that the four cases in Greek give a basic idea of how a noun functions in a sentence.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Prepositions make the case usage more specific.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hart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hart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0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 Prepositions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 prepositions require their nouns to be in specific cases.  Prepositions govern nouns in the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genitive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dative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accusative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cases.</a:t>
            </a:r>
          </a:p>
          <a:p>
            <a:pPr marL="609600" indent="-609600"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Greek prepositions at their root often indicate direction.  This chart shows the directions that each case generally indicates:</a:t>
            </a:r>
          </a:p>
        </p:txBody>
      </p:sp>
      <p:pic>
        <p:nvPicPr>
          <p:cNvPr id="54276" name="Picture 4" descr="E:\LSU Fall 2005\greekpre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50530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 Prepositions</a:t>
            </a:r>
          </a:p>
          <a:p>
            <a:pPr marL="609600" indent="-609600"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Three prepositions illustrate this dynamic:</a:t>
            </a:r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l-G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acc. “into”   </a:t>
            </a:r>
            <a:r>
              <a:rPr lang="el-GR" sz="28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ἐν</a:t>
            </a:r>
            <a:r>
              <a:rPr lang="el-G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dat. “in”   </a:t>
            </a:r>
            <a:r>
              <a:rPr lang="el-GR" sz="28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</a:t>
            </a:r>
            <a:r>
              <a:rPr lang="el-G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gen. “out of”</a:t>
            </a:r>
          </a:p>
        </p:txBody>
      </p:sp>
      <p:pic>
        <p:nvPicPr>
          <p:cNvPr id="55300" name="Picture 4" descr="E:\LSU Fall 2005\greekpre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58912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9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 Prepositions</a:t>
            </a:r>
          </a:p>
          <a:p>
            <a:pPr marL="609600" indent="-609600" eaLnBrk="1" hangingPunct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prepositions normally do not bear an accent.</a:t>
            </a:r>
          </a:p>
          <a:p>
            <a:pPr marL="990600" lvl="1" indent="-533400" eaLnBrk="1" hangingPunct="1"/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acc. “into”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 τὸ στόμα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“into the mouth” 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l-GR" sz="20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be shortened to </a:t>
            </a:r>
            <a:r>
              <a:rPr lang="el-GR" sz="20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ἐς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ἐς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τὸ στόμα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“into the mouth”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1550" lvl="1" indent="-457200"/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ἐν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dat. “in”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ἐν τῷ στόματι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“in the mouth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marL="990600" lvl="1" indent="-533400" eaLnBrk="1" hangingPunct="1"/>
            <a:r>
              <a:rPr lang="el-GR" sz="2400" b="1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gen. “out of”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 τοῦ στόματος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“out of the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mouth” 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but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 a vowel, </a:t>
            </a:r>
            <a:r>
              <a:rPr lang="el-GR" sz="2400" b="1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ἐκ</a:t>
            </a:r>
            <a:r>
              <a:rPr lang="el-G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becomes </a:t>
            </a:r>
            <a:r>
              <a:rPr lang="el-GR" sz="2400" b="1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ἐξ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l-GR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el-GR" sz="2000" b="1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ἐξ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αἵματος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“out of blood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/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33071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ἀμφί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ἀμφ’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around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up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ἀντί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back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from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διά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δι’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800600" cy="33071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κατά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κατ’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καθ’ 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down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with, after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beside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περί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about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before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under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9600" y="4343400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All other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repositions</a:t>
            </a:r>
            <a:r>
              <a:rPr lang="en-US" dirty="0" smtClean="0">
                <a:solidFill>
                  <a:schemeClr val="bg1"/>
                </a:solidFill>
              </a:rPr>
              <a:t> normally </a:t>
            </a:r>
            <a:r>
              <a:rPr lang="en-US" dirty="0" smtClean="0">
                <a:solidFill>
                  <a:srgbClr val="FFFF00"/>
                </a:solidFill>
              </a:rPr>
              <a:t>accent</a:t>
            </a:r>
            <a:r>
              <a:rPr lang="en-US" dirty="0" smtClean="0">
                <a:solidFill>
                  <a:schemeClr val="bg1"/>
                </a:solidFill>
              </a:rPr>
              <a:t> their final syllable.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Spell it like it sounds! </a:t>
            </a:r>
            <a:r>
              <a:rPr lang="en-US" dirty="0" smtClean="0">
                <a:solidFill>
                  <a:schemeClr val="bg1"/>
                </a:solidFill>
              </a:rPr>
              <a:t>Prepositions frequently drop their final vowel before a word beginning with a vowel (except </a:t>
            </a:r>
            <a:r>
              <a:rPr lang="el-GR" dirty="0">
                <a:solidFill>
                  <a:srgbClr val="FFFF00"/>
                </a:solidFill>
                <a:latin typeface="Palatino Linotype" pitchFamily="18" charset="0"/>
              </a:rPr>
              <a:t>περί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l-GR" dirty="0" smtClean="0">
                <a:solidFill>
                  <a:srgbClr val="FFFF00"/>
                </a:solidFill>
                <a:latin typeface="Palatino Linotype" pitchFamily="18" charset="0"/>
              </a:rPr>
              <a:t>πρό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Greek Prepositions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Prepositions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normally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accent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their final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syllable: 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ἀπὸ </a:t>
            </a: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τοῦ στόματος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mouth”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rare occasions, if they have an accent on their first syllable, then the object of the preposition comes before the preposition: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τοῦ στόματος ἄπο</a:t>
            </a:r>
            <a:r>
              <a:rPr lang="en-US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mouth”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like it sounds!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Prepositions frequently drop their final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vowel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 a word beginning with a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vowel: 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ἀπὸ τῆς </a:t>
            </a:r>
            <a:r>
              <a:rPr lang="el-GR" sz="2400" dirty="0">
                <a:solidFill>
                  <a:srgbClr val="FFFF00"/>
                </a:solidFill>
                <a:latin typeface="Palatino Linotype" pitchFamily="18" charset="0"/>
              </a:rPr>
              <a:t>ἐλπίδος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“from the hope” 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	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ἀπ’ </a:t>
            </a:r>
            <a:r>
              <a:rPr lang="el-GR" sz="2400" dirty="0" smtClean="0">
                <a:solidFill>
                  <a:srgbClr val="FFFF00"/>
                </a:solidFill>
                <a:latin typeface="Palatino Linotype" pitchFamily="18" charset="0"/>
              </a:rPr>
              <a:t>ἐλπίδος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“from hope” </a:t>
            </a:r>
            <a:endParaRPr lang="el-G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ἀμφί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ἀμφ’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around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ἀντί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back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from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4800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κατά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κατ’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καθ’ 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down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with, after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under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33400" y="43434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lvl="1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Spell 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it like it sounds!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preposition drops its final vowel, the remaining consonant can merge with a rough breathing: 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ἀπὸ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τοῦ αἵματος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“from the blood” </a:t>
            </a:r>
            <a:r>
              <a:rPr lang="el-GR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l-GR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ἀφ</a:t>
            </a:r>
            <a:r>
              <a:rPr lang="el-GR" dirty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’ αἵματος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“from blood” </a:t>
            </a:r>
            <a:endParaRPr lang="el-GR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Ancient Greek for Everyone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ἀμφί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ἀμφ’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around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ἀνά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ἀν’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up 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διά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δι’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through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εἰς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  <a:cs typeface="Times New Roman" pitchFamily="18" charset="0"/>
              </a:rPr>
              <a:t>ἐς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into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ἐπί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 ἐπ’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ἐφ’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against 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κατά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κατ’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>
                <a:solidFill>
                  <a:srgbClr val="FFFF00"/>
                </a:solidFill>
                <a:latin typeface="Palatino Linotype" pitchFamily="18" charset="0"/>
              </a:rPr>
              <a:t>καθ’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down, according to, throughout</a:t>
            </a:r>
          </a:p>
          <a:p>
            <a:endParaRPr lang="en-US" sz="2000" dirty="0" smtClean="0">
              <a:latin typeface="Palatino Linotype" pitchFamily="18" charset="0"/>
            </a:endParaRP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μετ’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μεθ’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 after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παρά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παρ’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 toward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περί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about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πρός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to</a:t>
            </a: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ὑπέρ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above</a:t>
            </a:r>
            <a:r>
              <a:rPr lang="en-US" sz="2000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ὑπό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,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ὑπ’</a:t>
            </a:r>
            <a:r>
              <a:rPr lang="el-GR" sz="2000" dirty="0" smtClean="0">
                <a:solidFill>
                  <a:schemeClr val="bg1"/>
                </a:solidFill>
                <a:latin typeface="Palatino Linotype" pitchFamily="18" charset="0"/>
              </a:rPr>
              <a:t>/</a:t>
            </a:r>
            <a:r>
              <a:rPr lang="el-GR" sz="2000" dirty="0" smtClean="0">
                <a:solidFill>
                  <a:srgbClr val="FFFF00"/>
                </a:solidFill>
                <a:latin typeface="Palatino Linotype" pitchFamily="18" charset="0"/>
              </a:rPr>
              <a:t>ὑφ’ </a:t>
            </a:r>
            <a:r>
              <a:rPr lang="en-US" sz="2000" dirty="0" smtClean="0">
                <a:solidFill>
                  <a:schemeClr val="bg1"/>
                </a:solidFill>
                <a:latin typeface="Palatino Linotype" pitchFamily="18" charset="0"/>
              </a:rPr>
              <a:t>under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9600" y="61722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prepositions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with nouns in the </a:t>
            </a:r>
            <a:r>
              <a:rPr lang="en-US" dirty="0" smtClean="0">
                <a:solidFill>
                  <a:srgbClr val="FFFF00"/>
                </a:solidFill>
              </a:rPr>
              <a:t>accusative</a:t>
            </a:r>
            <a:r>
              <a:rPr lang="en-US" dirty="0" smtClean="0">
                <a:solidFill>
                  <a:schemeClr val="bg1"/>
                </a:solidFill>
              </a:rPr>
              <a:t>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7300</TotalTime>
  <Words>1041</Words>
  <Application>Microsoft Office PowerPoint</Application>
  <PresentationFormat>On-screen Show (4:3)</PresentationFormat>
  <Paragraphs>201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Ancient Greek for Everyone: A New Digital Resource for Beginning Greek Unit 6:  Prepositions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Ancient Greek for Everyone</vt:lpstr>
      <vt:lpstr>PowerPoint Presentation</vt:lpstr>
      <vt:lpstr>PowerPoint Presentation</vt:lpstr>
      <vt:lpstr>Ancient Greek for Everyone</vt:lpstr>
      <vt:lpstr>Ancient Greek for Everyone</vt:lpstr>
      <vt:lpstr>Ancient Greek for Everyone</vt:lpstr>
      <vt:lpstr>Ancient Greek for Everyone Unit 6 Vocabulary: Classical</vt:lpstr>
      <vt:lpstr>Ancient Greek for Everyone Unit 6 Vocabulary: NT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1001 Elementary Greek</dc:title>
  <dc:creator>Wilfred E Major</dc:creator>
  <cp:lastModifiedBy>Wilfred E Major</cp:lastModifiedBy>
  <cp:revision>424</cp:revision>
  <dcterms:created xsi:type="dcterms:W3CDTF">2012-08-17T18:41:45Z</dcterms:created>
  <dcterms:modified xsi:type="dcterms:W3CDTF">2015-06-19T16:59:28Z</dcterms:modified>
</cp:coreProperties>
</file>